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7" d="100"/>
          <a:sy n="127" d="100"/>
        </p:scale>
        <p:origin x="-11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0DBA-378F-E146-9649-D724900D14D0}" type="datetimeFigureOut">
              <a:rPr lang="en-US" smtClean="0"/>
              <a:t>6/23/15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10E9B-F81C-6841-B451-8E510CB0A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214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0DBA-378F-E146-9649-D724900D14D0}" type="datetimeFigureOut">
              <a:rPr lang="en-US" smtClean="0"/>
              <a:t>6/23/15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10E9B-F81C-6841-B451-8E510CB0A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572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0DBA-378F-E146-9649-D724900D14D0}" type="datetimeFigureOut">
              <a:rPr lang="en-US" smtClean="0"/>
              <a:t>6/23/15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10E9B-F81C-6841-B451-8E510CB0A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839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0DBA-378F-E146-9649-D724900D14D0}" type="datetimeFigureOut">
              <a:rPr lang="en-US" smtClean="0"/>
              <a:t>6/23/15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10E9B-F81C-6841-B451-8E510CB0A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339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0DBA-378F-E146-9649-D724900D14D0}" type="datetimeFigureOut">
              <a:rPr lang="en-US" smtClean="0"/>
              <a:t>6/23/15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10E9B-F81C-6841-B451-8E510CB0A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300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0DBA-378F-E146-9649-D724900D14D0}" type="datetimeFigureOut">
              <a:rPr lang="en-US" smtClean="0"/>
              <a:t>6/23/15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10E9B-F81C-6841-B451-8E510CB0A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062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0DBA-378F-E146-9649-D724900D14D0}" type="datetimeFigureOut">
              <a:rPr lang="en-US" smtClean="0"/>
              <a:t>6/23/15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10E9B-F81C-6841-B451-8E510CB0A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508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0DBA-378F-E146-9649-D724900D14D0}" type="datetimeFigureOut">
              <a:rPr lang="en-US" smtClean="0"/>
              <a:t>6/23/15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10E9B-F81C-6841-B451-8E510CB0A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377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0DBA-378F-E146-9649-D724900D14D0}" type="datetimeFigureOut">
              <a:rPr lang="en-US" smtClean="0"/>
              <a:t>6/23/15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10E9B-F81C-6841-B451-8E510CB0A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785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0DBA-378F-E146-9649-D724900D14D0}" type="datetimeFigureOut">
              <a:rPr lang="en-US" smtClean="0"/>
              <a:t>6/23/15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10E9B-F81C-6841-B451-8E510CB0A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79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0DBA-378F-E146-9649-D724900D14D0}" type="datetimeFigureOut">
              <a:rPr lang="en-US" smtClean="0"/>
              <a:t>6/23/15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10E9B-F81C-6841-B451-8E510CB0A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812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60DBA-378F-E146-9649-D724900D14D0}" type="datetimeFigureOut">
              <a:rPr lang="en-US" smtClean="0"/>
              <a:t>6/23/15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10E9B-F81C-6841-B451-8E510CB0A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937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05152" y="105562"/>
            <a:ext cx="1172310" cy="889000"/>
          </a:xfrm>
          <a:prstGeom prst="ellipse">
            <a:avLst/>
          </a:prstGeom>
          <a:solidFill>
            <a:srgbClr val="FF6600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Unstained</a:t>
            </a:r>
          </a:p>
          <a:p>
            <a:pPr algn="ctr"/>
            <a:r>
              <a:rPr lang="en-US" sz="1200" dirty="0" smtClean="0"/>
              <a:t>-/-</a:t>
            </a:r>
            <a:endParaRPr lang="en-US" sz="1200" dirty="0"/>
          </a:p>
        </p:txBody>
      </p:sp>
      <p:sp>
        <p:nvSpPr>
          <p:cNvPr id="5" name="Oval 4"/>
          <p:cNvSpPr/>
          <p:nvPr/>
        </p:nvSpPr>
        <p:spPr>
          <a:xfrm>
            <a:off x="205152" y="1207477"/>
            <a:ext cx="957385" cy="889000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SS YFP</a:t>
            </a:r>
          </a:p>
          <a:p>
            <a:pPr algn="ctr"/>
            <a:r>
              <a:rPr lang="en-US" dirty="0" smtClean="0"/>
              <a:t>+/+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1289538" y="1207477"/>
            <a:ext cx="957385" cy="889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SS CD??</a:t>
            </a:r>
          </a:p>
          <a:p>
            <a:pPr algn="ctr"/>
            <a:r>
              <a:rPr lang="en-US" dirty="0"/>
              <a:t>B</a:t>
            </a:r>
          </a:p>
        </p:txBody>
      </p:sp>
      <p:sp>
        <p:nvSpPr>
          <p:cNvPr id="7" name="Oval 6"/>
          <p:cNvSpPr/>
          <p:nvPr/>
        </p:nvSpPr>
        <p:spPr>
          <a:xfrm>
            <a:off x="2463799" y="1207477"/>
            <a:ext cx="957385" cy="889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SS CD45</a:t>
            </a:r>
          </a:p>
          <a:p>
            <a:pPr algn="ctr"/>
            <a:r>
              <a:rPr lang="en-US" dirty="0"/>
              <a:t>B</a:t>
            </a:r>
          </a:p>
        </p:txBody>
      </p:sp>
      <p:sp>
        <p:nvSpPr>
          <p:cNvPr id="8" name="Oval 7"/>
          <p:cNvSpPr/>
          <p:nvPr/>
        </p:nvSpPr>
        <p:spPr>
          <a:xfrm>
            <a:off x="3632199" y="1207477"/>
            <a:ext cx="957385" cy="889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SS CD11b</a:t>
            </a:r>
          </a:p>
          <a:p>
            <a:pPr algn="ctr"/>
            <a:r>
              <a:rPr lang="en-US" sz="1400" dirty="0"/>
              <a:t>B</a:t>
            </a:r>
          </a:p>
        </p:txBody>
      </p:sp>
      <p:sp>
        <p:nvSpPr>
          <p:cNvPr id="10" name="Oval 9"/>
          <p:cNvSpPr/>
          <p:nvPr/>
        </p:nvSpPr>
        <p:spPr>
          <a:xfrm>
            <a:off x="4717588" y="1207477"/>
            <a:ext cx="957385" cy="889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SS CD86</a:t>
            </a:r>
          </a:p>
          <a:p>
            <a:pPr algn="ctr"/>
            <a:r>
              <a:rPr lang="en-US" dirty="0"/>
              <a:t>B</a:t>
            </a:r>
          </a:p>
        </p:txBody>
      </p:sp>
      <p:sp>
        <p:nvSpPr>
          <p:cNvPr id="11" name="Oval 10"/>
          <p:cNvSpPr/>
          <p:nvPr/>
        </p:nvSpPr>
        <p:spPr>
          <a:xfrm>
            <a:off x="5812693" y="1207477"/>
            <a:ext cx="957385" cy="889000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SS</a:t>
            </a:r>
          </a:p>
          <a:p>
            <a:pPr algn="ctr"/>
            <a:r>
              <a:rPr lang="en-US" dirty="0" smtClean="0"/>
              <a:t> L/D +/-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6977185" y="1207477"/>
            <a:ext cx="957385" cy="889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SS F4/80 </a:t>
            </a:r>
          </a:p>
          <a:p>
            <a:pPr algn="ctr"/>
            <a:r>
              <a:rPr lang="en-US" sz="1400" dirty="0"/>
              <a:t>B</a:t>
            </a:r>
          </a:p>
        </p:txBody>
      </p:sp>
      <p:sp>
        <p:nvSpPr>
          <p:cNvPr id="13" name="Oval 12"/>
          <p:cNvSpPr/>
          <p:nvPr/>
        </p:nvSpPr>
        <p:spPr>
          <a:xfrm>
            <a:off x="8042032" y="1207477"/>
            <a:ext cx="957385" cy="889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SS CD11c</a:t>
            </a:r>
          </a:p>
          <a:p>
            <a:pPr algn="ctr"/>
            <a:r>
              <a:rPr lang="en-US" sz="1400" dirty="0"/>
              <a:t>B</a:t>
            </a:r>
          </a:p>
        </p:txBody>
      </p:sp>
      <p:sp>
        <p:nvSpPr>
          <p:cNvPr id="14" name="Oval 13"/>
          <p:cNvSpPr/>
          <p:nvPr/>
        </p:nvSpPr>
        <p:spPr>
          <a:xfrm>
            <a:off x="205152" y="2317262"/>
            <a:ext cx="957385" cy="889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FMO YFP -/-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1289538" y="2317262"/>
            <a:ext cx="957385" cy="889000"/>
          </a:xfrm>
          <a:prstGeom prst="ellipse">
            <a:avLst/>
          </a:prstGeom>
          <a:solidFill>
            <a:srgbClr val="008000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FMO CD ?? +/-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463799" y="2317262"/>
            <a:ext cx="957385" cy="889000"/>
          </a:xfrm>
          <a:prstGeom prst="ellipse">
            <a:avLst/>
          </a:prstGeom>
          <a:solidFill>
            <a:srgbClr val="008000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FMO CD45</a:t>
            </a:r>
          </a:p>
          <a:p>
            <a:pPr algn="ctr"/>
            <a:r>
              <a:rPr lang="en-US" dirty="0" smtClean="0"/>
              <a:t>+/-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3632199" y="2317262"/>
            <a:ext cx="957385" cy="889000"/>
          </a:xfrm>
          <a:prstGeom prst="ellipse">
            <a:avLst/>
          </a:prstGeom>
          <a:solidFill>
            <a:srgbClr val="008000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FMO CD11b</a:t>
            </a:r>
          </a:p>
          <a:p>
            <a:pPr algn="ctr"/>
            <a:r>
              <a:rPr lang="en-US" sz="1400" dirty="0" smtClean="0"/>
              <a:t>+/-</a:t>
            </a:r>
            <a:endParaRPr lang="en-US" sz="1400" dirty="0"/>
          </a:p>
        </p:txBody>
      </p:sp>
      <p:sp>
        <p:nvSpPr>
          <p:cNvPr id="18" name="Oval 17"/>
          <p:cNvSpPr/>
          <p:nvPr/>
        </p:nvSpPr>
        <p:spPr>
          <a:xfrm>
            <a:off x="4717588" y="2317262"/>
            <a:ext cx="957385" cy="889000"/>
          </a:xfrm>
          <a:prstGeom prst="ellipse">
            <a:avLst/>
          </a:prstGeom>
          <a:solidFill>
            <a:srgbClr val="008000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FMO CD86 +/-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5812693" y="2317262"/>
            <a:ext cx="957385" cy="889000"/>
          </a:xfrm>
          <a:prstGeom prst="ellipse">
            <a:avLst/>
          </a:prstGeom>
          <a:solidFill>
            <a:srgbClr val="008000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FMO L/D</a:t>
            </a:r>
          </a:p>
          <a:p>
            <a:pPr algn="ctr"/>
            <a:r>
              <a:rPr lang="en-US" dirty="0" smtClean="0"/>
              <a:t>+/-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6977185" y="2317262"/>
            <a:ext cx="957385" cy="889000"/>
          </a:xfrm>
          <a:prstGeom prst="ellipse">
            <a:avLst/>
          </a:prstGeom>
          <a:solidFill>
            <a:srgbClr val="008000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FMO F4/80 </a:t>
            </a:r>
          </a:p>
          <a:p>
            <a:pPr algn="ctr"/>
            <a:r>
              <a:rPr lang="en-US" sz="1400" dirty="0" smtClean="0"/>
              <a:t>+/-</a:t>
            </a:r>
            <a:endParaRPr lang="en-US" sz="1400" dirty="0"/>
          </a:p>
        </p:txBody>
      </p:sp>
      <p:sp>
        <p:nvSpPr>
          <p:cNvPr id="21" name="Oval 20"/>
          <p:cNvSpPr/>
          <p:nvPr/>
        </p:nvSpPr>
        <p:spPr>
          <a:xfrm>
            <a:off x="8042032" y="2317262"/>
            <a:ext cx="957385" cy="889000"/>
          </a:xfrm>
          <a:prstGeom prst="ellipse">
            <a:avLst/>
          </a:prstGeom>
          <a:solidFill>
            <a:srgbClr val="008000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FMO CD11c</a:t>
            </a:r>
          </a:p>
          <a:p>
            <a:pPr algn="ctr"/>
            <a:r>
              <a:rPr lang="en-US" sz="1400" dirty="0" smtClean="0"/>
              <a:t>+/-</a:t>
            </a:r>
            <a:endParaRPr lang="en-US" sz="1400" dirty="0"/>
          </a:p>
        </p:txBody>
      </p:sp>
      <p:sp>
        <p:nvSpPr>
          <p:cNvPr id="22" name="Oval 21"/>
          <p:cNvSpPr/>
          <p:nvPr/>
        </p:nvSpPr>
        <p:spPr>
          <a:xfrm>
            <a:off x="5403387" y="3333261"/>
            <a:ext cx="957385" cy="8890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Sample 1 </a:t>
            </a:r>
          </a:p>
          <a:p>
            <a:pPr algn="ctr"/>
            <a:r>
              <a:rPr lang="en-US" sz="1200" dirty="0" smtClean="0"/>
              <a:t>+/+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2711777" y="105562"/>
            <a:ext cx="1288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+/+ = YFP+/+ cells</a:t>
            </a:r>
            <a:endParaRPr lang="en-US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5187873" y="80326"/>
            <a:ext cx="21723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+/- = pooled YFP+ and YFP- cells</a:t>
            </a:r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5187873" y="321262"/>
            <a:ext cx="10695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-/- = YFP- cells</a:t>
            </a:r>
            <a:endParaRPr lang="en-US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2830014" y="321262"/>
            <a:ext cx="17107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B = compensation beads</a:t>
            </a:r>
            <a:endParaRPr lang="en-US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161564" y="4120908"/>
            <a:ext cx="582480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For +/- pooled cells we have 7 FMO and 1 SS L/D =  800uL of pooled cells. </a:t>
            </a:r>
          </a:p>
          <a:p>
            <a:r>
              <a:rPr lang="en-US" sz="1400" dirty="0" smtClean="0"/>
              <a:t>Divide this number by # of YFP+/+ mice samples and # of YFP-/- mice samples</a:t>
            </a:r>
          </a:p>
          <a:p>
            <a:r>
              <a:rPr lang="en-US" sz="1400" dirty="0" smtClean="0"/>
              <a:t>Ex. 800uL/ 3 samples (2 YFP+, 1 YFP-)  = 267uL</a:t>
            </a:r>
            <a:endParaRPr lang="en-US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5187873" y="658328"/>
            <a:ext cx="1474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L/D = live/dead stain</a:t>
            </a:r>
            <a:endParaRPr lang="en-US" sz="1200" dirty="0"/>
          </a:p>
        </p:txBody>
      </p:sp>
      <p:sp>
        <p:nvSpPr>
          <p:cNvPr id="32" name="Oval 31"/>
          <p:cNvSpPr/>
          <p:nvPr/>
        </p:nvSpPr>
        <p:spPr>
          <a:xfrm>
            <a:off x="6498492" y="3333261"/>
            <a:ext cx="957385" cy="8890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Sample 2 </a:t>
            </a:r>
          </a:p>
          <a:p>
            <a:pPr algn="ctr"/>
            <a:r>
              <a:rPr lang="en-US" sz="1200" dirty="0" smtClean="0"/>
              <a:t>+/+</a:t>
            </a:r>
            <a:endParaRPr lang="en-US" sz="1200" dirty="0"/>
          </a:p>
        </p:txBody>
      </p:sp>
      <p:sp>
        <p:nvSpPr>
          <p:cNvPr id="34" name="TextBox 33"/>
          <p:cNvSpPr txBox="1"/>
          <p:nvPr/>
        </p:nvSpPr>
        <p:spPr>
          <a:xfrm>
            <a:off x="2480686" y="5361477"/>
            <a:ext cx="270718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smtClean="0"/>
              <a:t>Each +/+ cell sample needs</a:t>
            </a:r>
          </a:p>
          <a:p>
            <a:r>
              <a:rPr lang="en-US" sz="1400" dirty="0" smtClean="0"/>
              <a:t>267uL for pooled</a:t>
            </a:r>
          </a:p>
          <a:p>
            <a:r>
              <a:rPr lang="en-US" sz="1400" dirty="0" smtClean="0"/>
              <a:t>50uL for SS YFP+/+</a:t>
            </a:r>
          </a:p>
          <a:p>
            <a:r>
              <a:rPr lang="en-US" sz="1400" u="sng" dirty="0" smtClean="0"/>
              <a:t>+ 200uL for sample</a:t>
            </a:r>
          </a:p>
          <a:p>
            <a:r>
              <a:rPr lang="en-US" sz="1400" dirty="0" smtClean="0"/>
              <a:t> </a:t>
            </a:r>
            <a:r>
              <a:rPr lang="en-US" sz="1400" dirty="0" smtClean="0">
                <a:solidFill>
                  <a:srgbClr val="FF0000"/>
                </a:solidFill>
              </a:rPr>
              <a:t>517uL TOTAL DILUTION VOLUME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67732" y="4859572"/>
            <a:ext cx="73254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Since we have 2 samples of YFP+/+ mice and we need a SS YFP+/+ with 100uL volume, we need 50uL from each +/+ sample</a:t>
            </a:r>
            <a:endParaRPr lang="en-US" sz="1400" dirty="0"/>
          </a:p>
        </p:txBody>
      </p:sp>
      <p:sp>
        <p:nvSpPr>
          <p:cNvPr id="36" name="TextBox 35"/>
          <p:cNvSpPr txBox="1"/>
          <p:nvPr/>
        </p:nvSpPr>
        <p:spPr>
          <a:xfrm>
            <a:off x="5254378" y="5365502"/>
            <a:ext cx="270718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smtClean="0"/>
              <a:t>Each </a:t>
            </a:r>
            <a:r>
              <a:rPr lang="en-US" sz="1400" u="sng" dirty="0"/>
              <a:t>-</a:t>
            </a:r>
            <a:r>
              <a:rPr lang="en-US" sz="1400" u="sng" dirty="0" smtClean="0"/>
              <a:t>/- cell sample needs</a:t>
            </a:r>
          </a:p>
          <a:p>
            <a:r>
              <a:rPr lang="en-US" sz="1400" dirty="0" smtClean="0"/>
              <a:t>267uL for pooled</a:t>
            </a:r>
          </a:p>
          <a:p>
            <a:r>
              <a:rPr lang="en-US" sz="1400" dirty="0"/>
              <a:t>1</a:t>
            </a:r>
            <a:r>
              <a:rPr lang="en-US" sz="1400" dirty="0" smtClean="0"/>
              <a:t>00uL for FMO YFP</a:t>
            </a:r>
          </a:p>
          <a:p>
            <a:r>
              <a:rPr lang="en-US" sz="1400" u="sng" dirty="0" smtClean="0"/>
              <a:t>100uL for unstained</a:t>
            </a:r>
          </a:p>
          <a:p>
            <a:r>
              <a:rPr lang="en-US" sz="1400" dirty="0" smtClean="0"/>
              <a:t> </a:t>
            </a:r>
            <a:r>
              <a:rPr lang="en-US" sz="1400" dirty="0" smtClean="0">
                <a:solidFill>
                  <a:srgbClr val="FF0000"/>
                </a:solidFill>
              </a:rPr>
              <a:t>4</a:t>
            </a:r>
            <a:r>
              <a:rPr lang="en-US" sz="1400" dirty="0">
                <a:solidFill>
                  <a:srgbClr val="FF0000"/>
                </a:solidFill>
              </a:rPr>
              <a:t>6</a:t>
            </a:r>
            <a:r>
              <a:rPr lang="en-US" sz="1400" dirty="0" smtClean="0">
                <a:solidFill>
                  <a:srgbClr val="FF0000"/>
                </a:solidFill>
              </a:rPr>
              <a:t>7uL TOTAL DILUTION VOLUME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67732" y="3544866"/>
            <a:ext cx="34723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4"/>
                </a:solidFill>
              </a:rPr>
              <a:t>Assume we harvested 2 YFP+ mice and 1 YFP- mouse for this  experiment</a:t>
            </a:r>
            <a:endParaRPr lang="en-US" sz="14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163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290</Words>
  <Application>Microsoft Macintosh PowerPoint</Application>
  <PresentationFormat>On-screen Show (4:3)</PresentationFormat>
  <Paragraphs>55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Virginia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Owens</dc:creator>
  <cp:lastModifiedBy>Jennifer Owens</cp:lastModifiedBy>
  <cp:revision>4</cp:revision>
  <dcterms:created xsi:type="dcterms:W3CDTF">2015-06-23T16:29:22Z</dcterms:created>
  <dcterms:modified xsi:type="dcterms:W3CDTF">2015-06-23T16:51:10Z</dcterms:modified>
</cp:coreProperties>
</file>